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0"/>
  </p:notesMasterIdLst>
  <p:sldIdLst>
    <p:sldId id="259" r:id="rId3"/>
    <p:sldId id="293" r:id="rId4"/>
    <p:sldId id="261" r:id="rId5"/>
    <p:sldId id="262" r:id="rId6"/>
    <p:sldId id="266" r:id="rId7"/>
    <p:sldId id="258" r:id="rId8"/>
    <p:sldId id="286" r:id="rId9"/>
    <p:sldId id="267" r:id="rId10"/>
    <p:sldId id="285" r:id="rId11"/>
    <p:sldId id="270" r:id="rId12"/>
    <p:sldId id="287" r:id="rId13"/>
    <p:sldId id="272" r:id="rId14"/>
    <p:sldId id="288" r:id="rId15"/>
    <p:sldId id="273" r:id="rId16"/>
    <p:sldId id="289" r:id="rId17"/>
    <p:sldId id="274" r:id="rId18"/>
    <p:sldId id="290" r:id="rId19"/>
    <p:sldId id="277" r:id="rId20"/>
    <p:sldId id="291" r:id="rId21"/>
    <p:sldId id="278" r:id="rId22"/>
    <p:sldId id="292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78" autoAdjust="0"/>
  </p:normalViewPr>
  <p:slideViewPr>
    <p:cSldViewPr>
      <p:cViewPr>
        <p:scale>
          <a:sx n="80" d="100"/>
          <a:sy n="80" d="100"/>
        </p:scale>
        <p:origin x="-1878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2DECB2-D31C-41DD-AC30-A714FAD3AB26}" type="datetimeFigureOut">
              <a:rPr lang="en-GB"/>
              <a:pPr>
                <a:defRPr/>
              </a:pPr>
              <a:t>09/08/2016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06C84F-5A77-457C-B7E1-4609F622E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03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users\harrisp3\AppData\Local\Microsoft\Windows\Temporary Internet Files\Content.Word\HM-Passport-Office_2592_AW-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54050"/>
            <a:ext cx="2382838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895079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5081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54086-D648-4B5E-BD2D-6092F3D56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7CFA-1473-461B-B0B5-D55E43CFB1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5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users\harrisp3\AppData\Local\Microsoft\Windows\Temporary Internet Files\Content.Word\HM-Passport-Office_2592_AW-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54050"/>
            <a:ext cx="2382838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895079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7792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M Passport_2592_DIGI_A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7463"/>
            <a:ext cx="20875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341438"/>
          </a:xfrm>
          <a:gradFill>
            <a:gsLst>
              <a:gs pos="50000">
                <a:srgbClr val="8F23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>
              <a:defRPr/>
            </a:pPr>
            <a:fld id="{3A4BCF32-85D5-4FF2-A890-171940F5A0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268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>
              <a:defRPr/>
            </a:pPr>
            <a:fld id="{309C9AC3-1FF5-4F0D-91B7-A08A68036B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9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9130-D79E-4710-AE28-398EFD6832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7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82B7-5001-4AA7-9A25-78739A433A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47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C6C2-C388-45EC-81B7-213F4642A9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77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0DC0-A05C-4B9D-BF97-C002E99D50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74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190F-D66F-4E2D-B34F-A35308D28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7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M Passport_2592_DIGI_A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7463"/>
            <a:ext cx="20875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341438"/>
          </a:xfrm>
          <a:gradFill>
            <a:gsLst>
              <a:gs pos="50000">
                <a:srgbClr val="8F23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>
              <a:defRPr/>
            </a:pPr>
            <a:fld id="{15574D0B-9DBF-4A8D-9826-D518ECBDF9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8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AB06-131D-4BE6-8343-34127E00E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2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269F-D067-410D-B866-5BF9E8693D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8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FA5F-EDFA-42DA-892B-A40B771D2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8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lumMod val="50000"/>
                  </a:prstClr>
                </a:solidFill>
              </a:defRPr>
            </a:lvl1pPr>
          </a:lstStyle>
          <a:p>
            <a:pPr>
              <a:defRPr/>
            </a:pPr>
            <a:fld id="{F209B0AC-118C-4B1A-8C4C-4D927CD3D5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1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C6FA-A3D4-4CEE-910A-6724BC508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7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3819-303B-4449-8B4F-B65E4A901C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2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40173-366B-495D-9434-7453A4390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2442-0403-4E2C-A3E0-E945FE5E7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2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19A81-DC0C-47EF-9C8A-9D6AF4D5B1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0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D5691-97BD-4E81-9123-44FAD225A9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675687" cy="1341438"/>
          </a:xfrm>
          <a:prstGeom prst="rect">
            <a:avLst/>
          </a:prstGeom>
          <a:solidFill>
            <a:srgbClr val="8F2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73A049-EB01-4C5B-BD75-7931A1D0D7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675687" cy="1341438"/>
          </a:xfrm>
          <a:prstGeom prst="rect">
            <a:avLst/>
          </a:prstGeom>
          <a:solidFill>
            <a:srgbClr val="8F2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776E0B6-4D8C-48D8-B45D-DE05D68892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984250" y="2895600"/>
            <a:ext cx="7691438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F23B3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8F23B3"/>
                </a:solidFill>
                <a:latin typeface="Arial" charset="0"/>
                <a:cs typeface="Arial" charset="0"/>
              </a:rPr>
              <a:t>HMPO Process Framework</a:t>
            </a:r>
            <a:br>
              <a:rPr lang="en-GB" altLang="en-US" smtClean="0">
                <a:solidFill>
                  <a:srgbClr val="8F23B3"/>
                </a:solidFill>
                <a:latin typeface="Arial" charset="0"/>
                <a:cs typeface="Arial" charset="0"/>
              </a:rPr>
            </a:br>
            <a:endParaRPr lang="en-GB" altLang="en-US" sz="2800" b="0" smtClean="0">
              <a:latin typeface="Arial" charset="0"/>
              <a:cs typeface="Arial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984250" y="5295900"/>
            <a:ext cx="769143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dirty="0">
                <a:solidFill>
                  <a:srgbClr val="000000"/>
                </a:solidFill>
                <a:latin typeface="Arial" charset="0"/>
              </a:rPr>
              <a:t>Chris Jarvis</a:t>
            </a:r>
          </a:p>
          <a:p>
            <a:r>
              <a:rPr lang="en-GB" altLang="en-US" dirty="0">
                <a:solidFill>
                  <a:srgbClr val="000000"/>
                </a:solidFill>
                <a:latin typeface="Arial" charset="0"/>
              </a:rPr>
              <a:t>Business Design Authority</a:t>
            </a:r>
          </a:p>
          <a:p>
            <a:r>
              <a:rPr lang="en-GB" altLang="en-US" dirty="0">
                <a:solidFill>
                  <a:srgbClr val="000000"/>
                </a:solidFill>
                <a:latin typeface="Arial" charset="0"/>
              </a:rPr>
              <a:t>Date:  </a:t>
            </a:r>
            <a:r>
              <a:rPr lang="en-GB" altLang="en-US" dirty="0" smtClean="0">
                <a:solidFill>
                  <a:srgbClr val="000000"/>
                </a:solidFill>
                <a:latin typeface="Arial" charset="0"/>
              </a:rPr>
              <a:t>August 2016</a:t>
            </a:r>
            <a:endParaRPr lang="en-GB" alt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Appointment</a:t>
            </a:r>
            <a:endParaRPr lang="en-GB" sz="2800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A2B87-410D-4FCB-9C6A-93135563A001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750" y="1773238"/>
            <a:ext cx="4752975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for customer to book appointments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available slots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appointments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appointments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appointments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for business to book appointment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request/ notification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resources and capacity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required people/ skills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60" t="21297"/>
          <a:stretch>
            <a:fillRect/>
          </a:stretch>
        </p:blipFill>
        <p:spPr bwMode="auto">
          <a:xfrm>
            <a:off x="6896100" y="1484313"/>
            <a:ext cx="127635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Appointment</a:t>
            </a:r>
            <a:endParaRPr lang="en-GB" sz="2800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A9BD23-2C61-4DBD-AEDE-0307E2FC8EF1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34820" name="Picture 2" descr="G:\My Documents\My Pictures\HMPO\Manage Appoint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84313"/>
            <a:ext cx="533082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Documents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804988"/>
            <a:ext cx="5915025" cy="3119437"/>
          </a:xfrm>
        </p:spPr>
        <p:txBody>
          <a:bodyPr/>
          <a:lstStyle/>
          <a:p>
            <a:pPr fontAlgn="t"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  Physical document receipt and scanning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 Digital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document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receipt</a:t>
            </a:r>
          </a:p>
          <a:p>
            <a:pPr fontAlgn="t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 Document storage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 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All electronic documents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stored against the individual/ service record</a:t>
            </a:r>
          </a:p>
          <a:p>
            <a:pPr fontAlgn="t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Forgery detection and document verification services</a:t>
            </a:r>
          </a:p>
          <a:p>
            <a:pPr fontAlgn="t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 Physical document storage and retrieval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>
              <a:defRPr/>
            </a:pPr>
            <a:endParaRPr lang="en-GB" sz="14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80E68F-0F01-464A-B131-AEC37428ADF2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85913"/>
            <a:ext cx="13811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Documents</a:t>
            </a:r>
            <a:endParaRPr lang="en-GB" sz="2800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A3666A-9924-42EE-BDF5-7E779B8860D9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36868" name="Picture 2" descr="G:\My Documents\My Pictures\HMPO\Manage Docu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86058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Perform Checks</a:t>
            </a:r>
            <a:endParaRPr lang="en-GB" sz="2800" dirty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EC0E93-EBC1-41F7-90AB-4F7456897CDE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41563"/>
          </a:xfrm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704718" y="1628775"/>
            <a:ext cx="5616575" cy="34432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t"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GRO data (LEV)</a:t>
            </a:r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 </a:t>
            </a:r>
            <a:endParaRPr lang="en-GB" sz="1400" dirty="0" smtClean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marL="285750" indent="-28575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Assurance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scoring (HODAC)</a:t>
            </a:r>
          </a:p>
          <a:p>
            <a:pPr marL="285750" indent="-28575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Facial Matching (HOB)</a:t>
            </a:r>
          </a:p>
          <a:p>
            <a:pPr marL="285750" indent="-28575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Checks against HMPO records/ systems and stop files/ watchlists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 marL="285750" indent="-28575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  <a:ea typeface="Calibri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streamed based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lang="en-GB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Enriched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to inform decision making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 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Rules-based identification of gaps in required information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Automatically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trigger requests for missing information</a:t>
            </a:r>
          </a:p>
          <a:p>
            <a:pPr fontAlgn="t"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fontAlgn="t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628775"/>
            <a:ext cx="12573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Perform Checks</a:t>
            </a:r>
            <a:endParaRPr lang="en-GB" sz="2800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44EDF0-C778-41B5-8DEA-175D8A27E852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38916" name="Picture 2" descr="G:\My Documents\My Pictures\HMPO\Perform Chec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12875"/>
            <a:ext cx="7775575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Interview (BH)</a:t>
            </a:r>
            <a:endParaRPr lang="en-GB" sz="2800" dirty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6588125" y="63531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323B21-0A3C-4846-9019-146948F91B97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650" y="1916113"/>
            <a:ext cx="4572000" cy="3629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interview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interview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interview</a:t>
            </a:r>
          </a:p>
          <a:p>
            <a:pPr marL="742950" lvl="1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record</a:t>
            </a:r>
          </a:p>
          <a:p>
            <a:pPr marL="742950" lvl="1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</a:t>
            </a:r>
          </a:p>
          <a:p>
            <a:pPr marL="742950" lvl="1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</a:p>
          <a:p>
            <a:pPr marL="742950" lvl="1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interview outcomes</a:t>
            </a:r>
          </a:p>
          <a:p>
            <a:pPr marL="742950" lvl="1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 to attend</a:t>
            </a:r>
          </a:p>
          <a:p>
            <a:pPr marL="742950" lvl="1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Suspended</a:t>
            </a:r>
          </a:p>
          <a:p>
            <a:pPr marL="742950" lvl="1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Digitally store transcripts and recordings?</a:t>
            </a:r>
          </a:p>
          <a:p>
            <a:pPr eaLnBrk="0" hangingPunct="0">
              <a:spcBef>
                <a:spcPct val="30000"/>
              </a:spcBef>
              <a:defRPr/>
            </a:pPr>
            <a:endParaRPr lang="en-GB" altLang="en-US" sz="1200" dirty="0">
              <a:solidFill>
                <a:schemeClr val="accent4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412875"/>
            <a:ext cx="1285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Interview</a:t>
            </a:r>
            <a:endParaRPr lang="en-GB" sz="2800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9689C0-4A87-4870-B625-04E759660999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40964" name="Picture 2" descr="G:\My Documents\My Pictures\HMPO\Manage Inter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6581775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Examine Application/ Manage Intervention</a:t>
            </a:r>
            <a:endParaRPr lang="en-GB" sz="2800" dirty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F6C8D9-CD17-4D10-824B-F0FAC0DB56DA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539750" y="1989138"/>
            <a:ext cx="6769100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Structured decision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making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All required information presented to the user e.g.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Previous records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Digitised documents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Interview assessment/ recommendations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Driven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by business rules, managed and maintained by the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business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Decision quality assurance/ review mechanisms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285750" indent="-28575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HODAC-delivered services:</a:t>
            </a:r>
          </a:p>
          <a:p>
            <a:pPr lvl="1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200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Visualisation </a:t>
            </a:r>
            <a:r>
              <a:rPr lang="en-GB" sz="1200" dirty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for FIU</a:t>
            </a:r>
          </a:p>
          <a:p>
            <a:pPr lvl="1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chemeClr val="accent4">
                    <a:lumMod val="50000"/>
                  </a:schemeClr>
                </a:solidFill>
                <a:latin typeface="Arial"/>
                <a:ea typeface="Calibri"/>
              </a:rPr>
              <a:t>Entity search (fraud investigation)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601788"/>
            <a:ext cx="1285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Examine Application</a:t>
            </a:r>
            <a:endParaRPr lang="en-GB" sz="2800" dirty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BE7F97-E4DF-40B9-9ACA-8C55C233F9E6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43012" name="Picture 2" descr="G:\My Documents\My Pictures\HMPO\Examine Appl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84313"/>
            <a:ext cx="604837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Background – for info</a:t>
            </a:r>
            <a:br>
              <a:rPr lang="en-GB" sz="2800" dirty="0" smtClean="0"/>
            </a:br>
            <a:r>
              <a:rPr lang="en-GB" sz="1600" dirty="0" smtClean="0"/>
              <a:t>BIC view being developed to manage process mapping effort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BCF32-85D5-4FF2-A890-171940F5A0A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75778" name="Picture 2" descr="C:\Users\jarvisc\Pictures\Bus Arch\BIC e2e overview inf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412776"/>
            <a:ext cx="723152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Fulfilment</a:t>
            </a:r>
            <a:endParaRPr lang="en-GB" sz="2800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632EBB-8F24-4A17-A028-887F9C953393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395288" y="1835150"/>
            <a:ext cx="7921625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Covers Production and Despatch/ Delivery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Creation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of appropriate decision products or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documents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Caters for variety of formats and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mechanisms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May be carried out at any location and by a user requested to do so by a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task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Interfaces to third parties where responsibility for production sits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elsewhere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Recording of any spoiling and destruction, providing an interface to enable management of these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activities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Maintenance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of a repository of document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templates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Customer options: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Secure Delivery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‘Click &amp; Collect’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Priority 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576388"/>
            <a:ext cx="1152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Fulfilment</a:t>
            </a:r>
            <a:endParaRPr lang="en-GB" sz="2800" dirty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2C805C-8EE4-4C27-ACFE-BABD04B1A4D2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45060" name="Picture 2" descr="G:\My Documents\My Pictures\HMPO\Manage Fulfil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2875"/>
            <a:ext cx="4725988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Identity</a:t>
            </a:r>
            <a:endParaRPr lang="en-GB" sz="2800" dirty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E2F349-0DEE-44E1-A916-D1940F431D4E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8313" y="1989138"/>
            <a:ext cx="7991475" cy="293846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Capture and store biographic and biometric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data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Record check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  <a:latin typeface="Arial"/>
              </a:rPr>
              <a:t>results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/>
            </a:endParaRP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All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records are merged to create a person centric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view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Single, consistent view of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data across systems</a:t>
            </a:r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reducing data consistency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issues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Manage alerts and updates against a person</a:t>
            </a:r>
          </a:p>
          <a:p>
            <a:pPr marL="285750" indent="-28575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744663"/>
            <a:ext cx="1285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Customer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89138"/>
            <a:ext cx="7775575" cy="3200400"/>
          </a:xfrm>
        </p:spPr>
        <p:txBody>
          <a:bodyPr/>
          <a:lstStyle/>
          <a:p>
            <a:pPr marL="0" indent="0">
              <a:spcBef>
                <a:spcPct val="30000"/>
              </a:spcBef>
              <a:buClrTx/>
              <a:buFont typeface="Arial" charset="0"/>
              <a:buNone/>
              <a:defRPr/>
            </a:pPr>
            <a:endParaRPr lang="en-GB" alt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ClrTx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Customer Contact</a:t>
            </a:r>
          </a:p>
          <a:p>
            <a:pPr>
              <a:spcBef>
                <a:spcPct val="30000"/>
              </a:spcBef>
              <a:buClrTx/>
              <a:defRPr/>
            </a:pPr>
            <a:endParaRPr lang="en-GB" altLang="en-US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ClrTx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Self-serve</a:t>
            </a:r>
          </a:p>
          <a:p>
            <a:pPr>
              <a:spcBef>
                <a:spcPct val="30000"/>
              </a:spcBef>
              <a:buClrTx/>
              <a:defRPr/>
            </a:pPr>
            <a:endParaRPr lang="en-GB" altLang="en-US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ClrTx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Notifications (extensible from OR service/ GOV.uk Notify)</a:t>
            </a:r>
          </a:p>
          <a:p>
            <a:pPr>
              <a:spcBef>
                <a:spcPct val="30000"/>
              </a:spcBef>
              <a:buClrTx/>
              <a:defRPr/>
            </a:pPr>
            <a:endParaRPr lang="en-GB" alt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Assisted Digital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offering(s)</a:t>
            </a:r>
          </a:p>
          <a:p>
            <a:pPr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Record and retain details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of all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contact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and communications between the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HMPO and customer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51F67-E5B1-41F4-A7F1-362E1276FDDF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647825"/>
            <a:ext cx="1285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Workflow</a:t>
            </a:r>
            <a:endParaRPr lang="en-GB" sz="2800" dirty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C61F70-E06F-4D76-9477-59627DD822A5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825" y="2133600"/>
            <a:ext cx="7489825" cy="3603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+mn-cs"/>
              </a:rPr>
              <a:t>The ability to manage work in accordance with pre-defined business processes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+mn-cs"/>
            </a:endParaRP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+mn-cs"/>
              </a:rPr>
              <a:t>Automatic management of tasks and activities, by applying business rules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+mn-cs"/>
            </a:endParaRP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+mn-cs"/>
              </a:rPr>
              <a:t>Better controls and configuration by appropriate operational users 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+mn-cs"/>
            </a:endParaRP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+mn-cs"/>
              </a:rPr>
              <a:t>Clear visibility of all work as it is progressed through the process and no untraceable backlogs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+mn-cs"/>
            </a:endParaRP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+mn-cs"/>
              </a:rPr>
              <a:t>Reduction of work ‘stalled’ in personal work in progress (WIPs) queues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+mn-cs"/>
            </a:endParaRP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+mn-cs"/>
              </a:rPr>
              <a:t>Increased operational flexibility in allocation of work to cross-skilled resources</a:t>
            </a:r>
          </a:p>
          <a:p>
            <a:pPr marL="285750" indent="-285750" eaLnBrk="0" hangingPunct="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+mn-cs"/>
            </a:endParaRPr>
          </a:p>
        </p:txBody>
      </p:sp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1700213"/>
            <a:ext cx="1285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MI - Management Information</a:t>
            </a:r>
            <a:endParaRPr lang="en-GB" sz="2800" dirty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8A876D-42A2-4C3A-BF5F-2B5427D3EF10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1998663"/>
            <a:ext cx="5545137" cy="20304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Improved MI capability across our systems and processes </a:t>
            </a:r>
          </a:p>
          <a:p>
            <a:pPr marL="285750" indent="-285750">
              <a:defRPr/>
            </a:pPr>
            <a:endParaRPr lang="en-GB" altLang="en-US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Monitoring of performance by user/ role/ task </a:t>
            </a:r>
          </a:p>
          <a:p>
            <a:pPr marL="285750" indent="-285750">
              <a:defRPr/>
            </a:pPr>
            <a:endParaRPr lang="en-GB" alt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Real-time activity monitoring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Monitoring and progress tracking on cases/ applications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400" dirty="0" smtClean="0">
                <a:solidFill>
                  <a:schemeClr val="accent4">
                    <a:lumMod val="50000"/>
                  </a:schemeClr>
                </a:solidFill>
              </a:rPr>
              <a:t>Better reporting tools, configurable by the user</a:t>
            </a:r>
          </a:p>
        </p:txBody>
      </p:sp>
      <p:pic>
        <p:nvPicPr>
          <p:cNvPr id="491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720850"/>
            <a:ext cx="13144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Manage Payments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989138"/>
            <a:ext cx="5473700" cy="1439862"/>
          </a:xfrm>
        </p:spPr>
        <p:txBody>
          <a:bodyPr/>
          <a:lstStyle/>
          <a:p>
            <a:pPr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Ability to receive payments</a:t>
            </a:r>
          </a:p>
          <a:p>
            <a:pPr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Ability to refund payments</a:t>
            </a:r>
          </a:p>
          <a:p>
            <a:pPr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Ability to reconcile payments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3F6594-9BBD-4787-AA65-D0CE4120BFAB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501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1720850"/>
            <a:ext cx="1152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What’s not a discrete part of process framework?</a:t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International</a:t>
            </a:r>
          </a:p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Joint working</a:t>
            </a:r>
          </a:p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Interventions/Fraud?</a:t>
            </a:r>
          </a:p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Intelligence</a:t>
            </a:r>
          </a:p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Counter transformation</a:t>
            </a:r>
          </a:p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Workforce transformation</a:t>
            </a:r>
          </a:p>
          <a:p>
            <a:endParaRPr lang="en-GB" altLang="en-US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GB" altLang="en-US" sz="18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BDA SPoCs need to collaborate.</a:t>
            </a:r>
          </a:p>
          <a:p>
            <a:pPr marL="0" indent="0">
              <a:buNone/>
            </a:pPr>
            <a:endParaRPr lang="en-GB" altLang="en-US" sz="14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Focus is on application processing as core business activity.</a:t>
            </a:r>
          </a:p>
          <a:p>
            <a:pPr marL="0" indent="0">
              <a:buNone/>
            </a:pPr>
            <a:endParaRPr lang="en-GB" altLang="en-US" sz="1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Need to consider other aspects e.g.</a:t>
            </a:r>
          </a:p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Data services</a:t>
            </a:r>
          </a:p>
          <a:p>
            <a:r>
              <a:rPr lang="en-GB" alt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Corporate services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4AF12D-97D9-4E34-8B55-C5C135E8DDB3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>
                <a:solidFill>
                  <a:prstClr val="white"/>
                </a:solidFill>
              </a:rPr>
              <a:t>Purpose of the Process Framework</a:t>
            </a:r>
            <a:endParaRPr lang="en-GB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860691-34B0-43DF-8655-0B0A5C70ADCD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  <a:extLst/>
        </p:spPr>
        <p:txBody>
          <a:bodyPr/>
          <a:lstStyle>
            <a:lvl1pPr marL="250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0807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 logical view of HMPO’s process requirements</a:t>
            </a:r>
          </a:p>
          <a:p>
            <a:pPr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Provides the basis for more effective controls for the management of process changes and implementation, and the reduction of variation across business areas and customer groups</a:t>
            </a:r>
          </a:p>
          <a:p>
            <a:pP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Provides a consistent terminology for HMPO</a:t>
            </a:r>
          </a:p>
          <a:p>
            <a:pP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Provides a reference point, for the lower-level design that will be refined and adapted within the projects, driven by business need</a:t>
            </a:r>
          </a:p>
          <a:p>
            <a:pPr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Provides a framework for the identification of required IT functionality based on business need, and should be used by projects to ensure that delivery aligns to strategic direction</a:t>
            </a:r>
          </a:p>
          <a:p>
            <a:pP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endParaRPr lang="en-GB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HMPO Process Framework</a:t>
            </a:r>
            <a:endParaRPr lang="en-GB" sz="2800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69D89B-185B-4A98-A23D-4B5B31056635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ounded Rectangle 55"/>
          <p:cNvSpPr>
            <a:spLocks noChangeArrowheads="1"/>
          </p:cNvSpPr>
          <p:nvPr/>
        </p:nvSpPr>
        <p:spPr bwMode="auto">
          <a:xfrm rot="16200000">
            <a:off x="4860131" y="2594769"/>
            <a:ext cx="2879725" cy="865188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 algn="ctr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lIns="68749" tIns="34374" rIns="68749" bIns="34374" anchor="ctr"/>
          <a:lstStyle>
            <a:lvl1pPr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EXAMINE APPLICATION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(MANAGE INTERVENTION)</a:t>
            </a:r>
            <a:endParaRPr lang="en-GB" altLang="en-US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Rounded Rectangle 55"/>
          <p:cNvSpPr>
            <a:spLocks noChangeArrowheads="1"/>
          </p:cNvSpPr>
          <p:nvPr/>
        </p:nvSpPr>
        <p:spPr bwMode="auto">
          <a:xfrm rot="16200000">
            <a:off x="6119813" y="2608263"/>
            <a:ext cx="2879725" cy="790575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68749" tIns="34374" rIns="68749" bIns="34374" anchor="ctr"/>
          <a:lstStyle/>
          <a:p>
            <a:pPr algn="ctr" defTabSz="9588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FULFILMENT</a:t>
            </a:r>
          </a:p>
        </p:txBody>
      </p:sp>
      <p:sp>
        <p:nvSpPr>
          <p:cNvPr id="8" name="Rounded Rectangle 55"/>
          <p:cNvSpPr>
            <a:spLocks noChangeArrowheads="1"/>
          </p:cNvSpPr>
          <p:nvPr/>
        </p:nvSpPr>
        <p:spPr bwMode="auto">
          <a:xfrm>
            <a:off x="1187450" y="4606925"/>
            <a:ext cx="6913563" cy="252413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168" tIns="45934" rIns="36168" bIns="45934" anchor="ctr"/>
          <a:lstStyle/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MANAGE IDENTITY</a:t>
            </a: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 </a:t>
            </a:r>
          </a:p>
        </p:txBody>
      </p:sp>
      <p:sp>
        <p:nvSpPr>
          <p:cNvPr id="9" name="Rounded Rectangle 55"/>
          <p:cNvSpPr>
            <a:spLocks noChangeArrowheads="1"/>
          </p:cNvSpPr>
          <p:nvPr/>
        </p:nvSpPr>
        <p:spPr bwMode="auto">
          <a:xfrm rot="16200000">
            <a:off x="215106" y="2615407"/>
            <a:ext cx="2879725" cy="79216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68749" tIns="34374" rIns="68749" bIns="34374" anchor="ctr"/>
          <a:lstStyle>
            <a:lvl1pPr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REGISTER SERVICE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Rounded Rectangle 55"/>
          <p:cNvSpPr>
            <a:spLocks noChangeArrowheads="1"/>
          </p:cNvSpPr>
          <p:nvPr/>
        </p:nvSpPr>
        <p:spPr bwMode="auto">
          <a:xfrm rot="16200000">
            <a:off x="1931988" y="2616200"/>
            <a:ext cx="2903537" cy="79216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68749" tIns="34374" rIns="68749" bIns="34374" anchor="ctr"/>
          <a:lstStyle/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MANAGE DOCUMENTS</a:t>
            </a: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12" name="Rounded Rectangle 55"/>
          <p:cNvSpPr>
            <a:spLocks noChangeArrowheads="1"/>
          </p:cNvSpPr>
          <p:nvPr/>
        </p:nvSpPr>
        <p:spPr bwMode="auto">
          <a:xfrm rot="16200000">
            <a:off x="3624263" y="2652713"/>
            <a:ext cx="2903537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68749" tIns="34374" rIns="68749" bIns="34374" anchor="ctr"/>
          <a:lstStyle>
            <a:lvl1pPr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MANAGE INTERVIEW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1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Rounded Rectangle 55"/>
          <p:cNvSpPr>
            <a:spLocks noChangeArrowheads="1"/>
          </p:cNvSpPr>
          <p:nvPr/>
        </p:nvSpPr>
        <p:spPr bwMode="auto">
          <a:xfrm rot="16200000">
            <a:off x="1080294" y="2615406"/>
            <a:ext cx="2879725" cy="79216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68749" tIns="34374" rIns="68749" bIns="34374" anchor="ctr"/>
          <a:lstStyle>
            <a:lvl1pPr defTabSz="960438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60438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60438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60438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60438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srgbClr val="404040"/>
              </a:solidFill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 smtClean="0">
                <a:solidFill>
                  <a:srgbClr val="404040"/>
                </a:solidFill>
                <a:cs typeface="+mn-cs"/>
              </a:rPr>
              <a:t>MANAGE APPOINTMENT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 smtClean="0">
              <a:solidFill>
                <a:srgbClr val="404040"/>
              </a:solidFill>
              <a:cs typeface="+mn-cs"/>
            </a:endParaRPr>
          </a:p>
        </p:txBody>
      </p:sp>
      <p:sp>
        <p:nvSpPr>
          <p:cNvPr id="15" name="Rounded Rectangle 55"/>
          <p:cNvSpPr>
            <a:spLocks noChangeArrowheads="1"/>
          </p:cNvSpPr>
          <p:nvPr/>
        </p:nvSpPr>
        <p:spPr bwMode="auto">
          <a:xfrm>
            <a:off x="1187450" y="5367338"/>
            <a:ext cx="6913563" cy="2540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168" tIns="45934" rIns="36168" bIns="45934" anchor="ctr"/>
          <a:lstStyle/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MANAGE WORKFLOW</a:t>
            </a: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16" name="Rounded Rectangle 55"/>
          <p:cNvSpPr>
            <a:spLocks noChangeArrowheads="1"/>
          </p:cNvSpPr>
          <p:nvPr/>
        </p:nvSpPr>
        <p:spPr bwMode="auto">
          <a:xfrm>
            <a:off x="1187450" y="5705475"/>
            <a:ext cx="6913563" cy="2540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168" tIns="45934" rIns="36168" bIns="45934" anchor="ctr"/>
          <a:lstStyle/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MANAGE MI</a:t>
            </a: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17" name="Rounded Rectangle 55"/>
          <p:cNvSpPr>
            <a:spLocks noChangeArrowheads="1"/>
          </p:cNvSpPr>
          <p:nvPr/>
        </p:nvSpPr>
        <p:spPr bwMode="auto">
          <a:xfrm>
            <a:off x="1187450" y="6021388"/>
            <a:ext cx="6913563" cy="288925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168" tIns="45934" rIns="36168" bIns="45934" anchor="ctr"/>
          <a:lstStyle/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MANAGE PAYMENTS</a:t>
            </a: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18" name="Rounded Rectangle 55"/>
          <p:cNvSpPr>
            <a:spLocks noChangeArrowheads="1"/>
          </p:cNvSpPr>
          <p:nvPr/>
        </p:nvSpPr>
        <p:spPr bwMode="auto">
          <a:xfrm>
            <a:off x="1187450" y="4946650"/>
            <a:ext cx="6913563" cy="33655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168" tIns="45934" rIns="36168" bIns="45934" anchor="ctr"/>
          <a:lstStyle/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MANAGE CUSTOMER</a:t>
            </a: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187450" y="1485900"/>
            <a:ext cx="4392613" cy="306070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6983413" y="1484313"/>
            <a:ext cx="1117600" cy="30607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ounded Rectangle 55"/>
          <p:cNvSpPr>
            <a:spLocks noChangeArrowheads="1"/>
          </p:cNvSpPr>
          <p:nvPr/>
        </p:nvSpPr>
        <p:spPr bwMode="auto">
          <a:xfrm rot="16200000">
            <a:off x="2795588" y="2603500"/>
            <a:ext cx="2903537" cy="79216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68749" tIns="34374" rIns="68749" bIns="34374" anchor="ctr"/>
          <a:lstStyle/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+mn-cs"/>
              </a:rPr>
              <a:t>PERFORM CHECKS</a:t>
            </a: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  <a:p>
            <a:pPr algn="ctr" defTabSz="96080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88013" y="1481138"/>
            <a:ext cx="1187450" cy="30607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Descriptions</a:t>
            </a:r>
            <a:endParaRPr lang="en-GB" sz="2800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7614CC-846F-40F0-8C00-E92826B7B504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74789"/>
              </p:ext>
            </p:extLst>
          </p:nvPr>
        </p:nvGraphicFramePr>
        <p:xfrm>
          <a:off x="755650" y="1484313"/>
          <a:ext cx="7777163" cy="46199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4291"/>
                <a:gridCol w="5832872"/>
              </a:tblGrid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Process/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Activity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3942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applications and</a:t>
                      </a:r>
                      <a:r>
                        <a:rPr lang="en-US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r>
                        <a:rPr lang="en-US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nternally initiated activity.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28809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Appointment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pPr defTabSz="960803"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Booking, rescheduling or cancellation of an appointment.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Documents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pPr defTabSz="960803"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 and retrieval of digitised physical documents and electronic documents.</a:t>
                      </a:r>
                      <a:endParaRPr lang="en-GB" sz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Checks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and orchestration of checks to validate information and inform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assessment.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Interview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GB" altLang="en-US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Preparing and conducting interviews,</a:t>
                      </a:r>
                      <a:r>
                        <a:rPr lang="en-GB" altLang="en-US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r</a:t>
                      </a:r>
                      <a:r>
                        <a:rPr lang="en-GB" altLang="en-US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ecording of outcomes.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Examine Application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GB" altLang="en-US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 of the legal and business framework and relevant data to support decision-making.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Fulfilment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pPr defTabSz="960803"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Creation of products,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 and notifications.</a:t>
                      </a:r>
                    </a:p>
                    <a:p>
                      <a:pPr marL="0" marR="0" indent="0" algn="l" defTabSz="9608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Template management.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1075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Identity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Fixing of an identity,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</a:t>
                      </a:r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ingle view of all information relating to an individual.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Customer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Dealing with customer contact e.g. enquiries, notifications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Workflow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 and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maintenance of the controls to effectively manage and distribute work.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MI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 of reporting and operational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 tools.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  <a:tr h="30877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Payments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 receipt, refunds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reconciliation.</a:t>
                      </a:r>
                      <a:endParaRPr lang="en-GB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9" marB="4572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Indicative view of how this gets delivered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>C</a:t>
            </a:r>
            <a:r>
              <a:rPr lang="en-GB" sz="2000" dirty="0" smtClean="0"/>
              <a:t>urrent project delivery of services</a:t>
            </a:r>
            <a:r>
              <a:rPr lang="en-GB" sz="2000" dirty="0"/>
              <a:t> </a:t>
            </a:r>
            <a:r>
              <a:rPr lang="en-GB" sz="2000" dirty="0" smtClean="0"/>
              <a:t>and components</a:t>
            </a:r>
            <a:endParaRPr lang="en-GB" sz="2000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5BD703-8351-43AE-A017-AA3973F94DE1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29700" name="Picture 2" descr="C:\Users\jarvisc\Pictures\DAP\Building Blocks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417638"/>
            <a:ext cx="8809037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e2e</a:t>
            </a:r>
            <a:endParaRPr lang="en-GB" dirty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86A06F-D964-4727-AB78-2581F0D5BEAB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30724" name="Picture 2" descr="G:\My Documents\My Pictures\HMPO\e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12875"/>
            <a:ext cx="7129462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Register Service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Ability for a customer to access HMPO services: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buFont typeface="Courier New" pitchFamily="49" charset="0"/>
              <a:buChar char="o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 Applications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 Lost/ Stolen notifications</a:t>
            </a:r>
          </a:p>
          <a:p>
            <a:pPr marL="457200" lvl="1" indent="0">
              <a:buNone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Payment integration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Appointment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booking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integration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Clearer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signposting of required 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information and document upload</a:t>
            </a:r>
          </a:p>
          <a:p>
            <a:pPr marL="0" indent="0">
              <a:buFont typeface="Arial" charset="0"/>
              <a:buNone/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Customer notifications (extensible to support other services)</a:t>
            </a: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Ability for HMPO/ 3</a:t>
            </a:r>
            <a:r>
              <a:rPr lang="en-GB" sz="1400" baseline="30000" dirty="0" smtClean="0">
                <a:solidFill>
                  <a:schemeClr val="accent4">
                    <a:lumMod val="50000"/>
                  </a:schemeClr>
                </a:solidFill>
              </a:rPr>
              <a:t>rd</a:t>
            </a: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 Party to register on behalf of a customer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4">
                    <a:lumMod val="50000"/>
                  </a:schemeClr>
                </a:solidFill>
              </a:rPr>
              <a:t>Creation </a:t>
            </a:r>
            <a:r>
              <a:rPr lang="en-GB" sz="1400" dirty="0">
                <a:solidFill>
                  <a:schemeClr val="accent4">
                    <a:lumMod val="50000"/>
                  </a:schemeClr>
                </a:solidFill>
              </a:rPr>
              <a:t>of a ‘case record’ as the basis for onward processing</a:t>
            </a:r>
          </a:p>
          <a:p>
            <a:pP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15B8A0-DCCA-4B43-A55D-00855552F6DC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628775"/>
            <a:ext cx="1152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Register Service </a:t>
            </a:r>
            <a:endParaRPr lang="en-GB" sz="2800" dirty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EBC81F-DE75-4AC4-AC67-E0C350A36ECD}" type="slidenum">
              <a:rPr lang="en-GB" alt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32772" name="Picture 2" descr="G:\My Documents\My Pictures\HMPO\Register Appl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68786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965</Words>
  <Application>Microsoft Office PowerPoint</Application>
  <PresentationFormat>On-screen Show (4:3)</PresentationFormat>
  <Paragraphs>284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2_Office Theme</vt:lpstr>
      <vt:lpstr>3_Office Theme</vt:lpstr>
      <vt:lpstr>HMPO Process Framework </vt:lpstr>
      <vt:lpstr>Background – for info BIC view being developed to manage process mapping effort</vt:lpstr>
      <vt:lpstr>Purpose of the Process Framework</vt:lpstr>
      <vt:lpstr>HMPO Process Framework</vt:lpstr>
      <vt:lpstr>Descriptions</vt:lpstr>
      <vt:lpstr>Indicative view of how this gets delivered Current project delivery of services and components</vt:lpstr>
      <vt:lpstr>e2e</vt:lpstr>
      <vt:lpstr>Register Service</vt:lpstr>
      <vt:lpstr>Register Service </vt:lpstr>
      <vt:lpstr>Manage Appointment</vt:lpstr>
      <vt:lpstr>Manage Appointment</vt:lpstr>
      <vt:lpstr>Manage Documents</vt:lpstr>
      <vt:lpstr>Manage Documents</vt:lpstr>
      <vt:lpstr>Perform Checks</vt:lpstr>
      <vt:lpstr>Perform Checks</vt:lpstr>
      <vt:lpstr>Manage Interview (BH)</vt:lpstr>
      <vt:lpstr>Manage Interview</vt:lpstr>
      <vt:lpstr>Examine Application/ Manage Intervention</vt:lpstr>
      <vt:lpstr>Examine Application</vt:lpstr>
      <vt:lpstr>Manage Fulfilment</vt:lpstr>
      <vt:lpstr>Manage Fulfilment</vt:lpstr>
      <vt:lpstr>Manage Identity</vt:lpstr>
      <vt:lpstr>Manage Customer</vt:lpstr>
      <vt:lpstr>Manage Workflow</vt:lpstr>
      <vt:lpstr>Manage MI - Management Information</vt:lpstr>
      <vt:lpstr>Manage Payments</vt:lpstr>
      <vt:lpstr>What’s not a discrete part of process framework? </vt:lpstr>
    </vt:vector>
  </TitlesOfParts>
  <Company>Alpha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HMPO Process Framework</dc:title>
  <dc:creator>Jarvis Chris</dc:creator>
  <cp:lastModifiedBy>Jarvis Chris</cp:lastModifiedBy>
  <cp:revision>65</cp:revision>
  <dcterms:created xsi:type="dcterms:W3CDTF">2015-11-18T13:34:34Z</dcterms:created>
  <dcterms:modified xsi:type="dcterms:W3CDTF">2016-08-09T08:43:19Z</dcterms:modified>
</cp:coreProperties>
</file>